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4" r:id="rId13"/>
    <p:sldId id="283" r:id="rId14"/>
    <p:sldId id="285" r:id="rId15"/>
    <p:sldId id="275" r:id="rId16"/>
    <p:sldId id="282" r:id="rId17"/>
    <p:sldId id="277" r:id="rId18"/>
    <p:sldId id="286" r:id="rId19"/>
    <p:sldId id="287" r:id="rId20"/>
    <p:sldId id="278" r:id="rId21"/>
    <p:sldId id="281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3612" autoAdjust="0"/>
  </p:normalViewPr>
  <p:slideViewPr>
    <p:cSldViewPr>
      <p:cViewPr>
        <p:scale>
          <a:sx n="80" d="100"/>
          <a:sy n="80" d="100"/>
        </p:scale>
        <p:origin x="-168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прогноз 2020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5182</c:v>
                </c:pt>
                <c:pt idx="1">
                  <c:v>5189</c:v>
                </c:pt>
                <c:pt idx="2">
                  <c:v>5184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3660288"/>
        <c:axId val="33318016"/>
        <c:axId val="0"/>
      </c:bar3DChart>
      <c:catAx>
        <c:axId val="3366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3318016"/>
        <c:crosses val="autoZero"/>
        <c:auto val="1"/>
        <c:lblAlgn val="ctr"/>
        <c:lblOffset val="100"/>
        <c:noMultiLvlLbl val="0"/>
      </c:catAx>
      <c:valAx>
        <c:axId val="33318016"/>
        <c:scaling>
          <c:orientation val="minMax"/>
          <c:max val="6200"/>
          <c:min val="6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3366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6842368989041"/>
          <c:y val="0.3584342618647679"/>
          <c:w val="0.59625710421406775"/>
          <c:h val="0.4327132457499419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3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338613074022998"/>
                  <c:y val="-0.17731363402944197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Штрафы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1,2%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1 522,5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88077604124062E-2"/>
                  <c:y val="-0.2369174607890997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Налоги на совокупный доход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6,9%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9 072,0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135096810244157E-2"/>
                  <c:y val="-0.24844684508776055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Доходы от использования имущества 8,7%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11 431,6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273105066789139E-2"/>
                  <c:y val="-3.7977799944818216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Остальные налоги и сборы 1,4%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1 833,0тыс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649817592420066E-2"/>
                  <c:y val="9.7721456692913447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5,5%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7 240,3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848550799094266E-2"/>
                  <c:y val="0.10577095315915699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доходы физических лиц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74%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97 066,8</a:t>
                    </a: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648475581177368"/>
                  <c:y val="-0.106654812473245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Государственная  пошлина 2,3%</a:t>
                    </a: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(3 000,0 </a:t>
                    </a:r>
                    <a:r>
                      <a:rPr lang="ru-RU" sz="1400" b="1" dirty="0" err="1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.)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'5'!$B$7:$B$13</c:f>
              <c:numCache>
                <c:formatCode>General</c:formatCode>
                <c:ptCount val="7"/>
                <c:pt idx="0">
                  <c:v>1.2</c:v>
                </c:pt>
                <c:pt idx="1">
                  <c:v>6.9</c:v>
                </c:pt>
                <c:pt idx="2">
                  <c:v>8.6999999999999993</c:v>
                </c:pt>
                <c:pt idx="3">
                  <c:v>1.4</c:v>
                </c:pt>
                <c:pt idx="4">
                  <c:v>5.5</c:v>
                </c:pt>
                <c:pt idx="5">
                  <c:v>74</c:v>
                </c:pt>
                <c:pt idx="6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44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Социальная сфера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84,5%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350188154191572E-2"/>
                  <c:y val="2.93805012426624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2,7 %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31300003162252E-2"/>
                  <c:y val="-2.51103998062788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10,2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73920880371976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1,5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97268827259276"/>
                  <c:y val="-3.38644291801805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0,1%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14135672887713"/>
                  <c:y val="6.824572402008242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Прочие расходы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1,0%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82</c:v>
                </c:pt>
                <c:pt idx="1">
                  <c:v>2.7</c:v>
                </c:pt>
                <c:pt idx="2">
                  <c:v>12.7</c:v>
                </c:pt>
                <c:pt idx="3">
                  <c:v>1.4</c:v>
                </c:pt>
                <c:pt idx="4">
                  <c:v>0.1</c:v>
                </c:pt>
                <c:pt idx="5" formatCode="General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103661105249563"/>
          <c:h val="0.50448847186913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48</a:t>
                    </a:r>
                    <a:r>
                      <a:rPr lang="ru-RU" sz="1100" baseline="0" dirty="0" smtClean="0"/>
                      <a:t> 378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 smtClean="0"/>
                      <a:t>50 922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53 683</a:t>
                    </a:r>
                    <a:endParaRPr lang="ru-RU" sz="1100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 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48378</c:v>
                </c:pt>
                <c:pt idx="1">
                  <c:v>50922</c:v>
                </c:pt>
                <c:pt idx="2">
                  <c:v>53683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37184"/>
        <c:axId val="33438720"/>
      </c:barChart>
      <c:catAx>
        <c:axId val="334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3438720"/>
        <c:crosses val="autoZero"/>
        <c:auto val="1"/>
        <c:lblAlgn val="ctr"/>
        <c:lblOffset val="100"/>
        <c:noMultiLvlLbl val="0"/>
      </c:catAx>
      <c:valAx>
        <c:axId val="33438720"/>
        <c:scaling>
          <c:orientation val="minMax"/>
          <c:max val="60000"/>
          <c:min val="30000"/>
        </c:scaling>
        <c:delete val="0"/>
        <c:axPos val="l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3343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 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3008.3</c:v>
                </c:pt>
                <c:pt idx="1">
                  <c:v>3170.8</c:v>
                </c:pt>
                <c:pt idx="2" formatCode="0.00">
                  <c:v>3346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17280"/>
        <c:axId val="34018816"/>
      </c:barChart>
      <c:catAx>
        <c:axId val="340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4018816"/>
        <c:crosses val="autoZero"/>
        <c:auto val="1"/>
        <c:lblAlgn val="ctr"/>
        <c:lblOffset val="100"/>
        <c:noMultiLvlLbl val="0"/>
      </c:catAx>
      <c:valAx>
        <c:axId val="34018816"/>
        <c:scaling>
          <c:orientation val="minMax"/>
          <c:max val="3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4017280"/>
        <c:crosses val="autoZero"/>
        <c:crossBetween val="between"/>
        <c:majorUnit val="500"/>
        <c:minorUnit val="250"/>
      </c:valAx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2326480854492699"/>
          <c:h val="0.118888342471751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invertIfNegative val="0"/>
          <c:dPt>
            <c:idx val="0"/>
            <c:invertIfNegative val="0"/>
            <c:bubble3D val="0"/>
            <c:spPr/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 оценка 2019</c:v>
                </c:pt>
                <c:pt idx="2">
                  <c:v> прогноз 2020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328.45</c:v>
                </c:pt>
                <c:pt idx="1">
                  <c:v>346.05</c:v>
                </c:pt>
                <c:pt idx="2">
                  <c:v>360.65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95360"/>
        <c:axId val="34896896"/>
        <c:axId val="0"/>
      </c:bar3DChart>
      <c:catAx>
        <c:axId val="348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896896"/>
        <c:crosses val="autoZero"/>
        <c:auto val="1"/>
        <c:lblAlgn val="ctr"/>
        <c:lblOffset val="100"/>
        <c:noMultiLvlLbl val="0"/>
      </c:catAx>
      <c:valAx>
        <c:axId val="34896896"/>
        <c:scaling>
          <c:orientation val="minMax"/>
          <c:max val="520"/>
          <c:min val="22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489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2018</c:v>
                </c:pt>
                <c:pt idx="1">
                  <c:v>оценка 2019</c:v>
                </c:pt>
                <c:pt idx="2">
                  <c:v>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1893.5</c:v>
                </c:pt>
                <c:pt idx="1">
                  <c:v>1994.4</c:v>
                </c:pt>
                <c:pt idx="2">
                  <c:v>2105.5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911744"/>
        <c:axId val="34922880"/>
      </c:lineChart>
      <c:catAx>
        <c:axId val="349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922880"/>
        <c:crosses val="autoZero"/>
        <c:auto val="1"/>
        <c:lblAlgn val="ctr"/>
        <c:lblOffset val="100"/>
        <c:noMultiLvlLbl val="0"/>
      </c:catAx>
      <c:valAx>
        <c:axId val="34922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91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29806041230428015"/>
          <c:h val="0.147518787195532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42490298012882"/>
          <c:y val="6.368891110864230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77061028306767"/>
          <c:y val="8.1455220231729963E-2"/>
          <c:w val="0.83022938971693006"/>
          <c:h val="0.61856205068026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отчет 2018</c:v>
                </c:pt>
                <c:pt idx="1">
                  <c:v>оценка 2019</c:v>
                </c:pt>
                <c:pt idx="2">
                  <c:v>прогноз 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86.4</c:v>
                </c:pt>
                <c:pt idx="1">
                  <c:v>89.6</c:v>
                </c:pt>
                <c:pt idx="2">
                  <c:v>94.1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4562816"/>
        <c:axId val="34564352"/>
        <c:axId val="0"/>
      </c:bar3DChart>
      <c:catAx>
        <c:axId val="34562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564352"/>
        <c:crosses val="autoZero"/>
        <c:auto val="1"/>
        <c:lblAlgn val="ctr"/>
        <c:lblOffset val="100"/>
        <c:noMultiLvlLbl val="0"/>
      </c:catAx>
      <c:valAx>
        <c:axId val="3456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3456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07407407407406E-2"/>
                  <c:y val="-2.45587106676899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484</a:t>
                    </a:r>
                    <a:r>
                      <a:rPr lang="ru-RU" baseline="0" dirty="0" smtClean="0"/>
                      <a:t> 192,2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234567901234566E-2"/>
                  <c:y val="-4.297798538805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412</a:t>
                    </a:r>
                    <a:r>
                      <a:rPr lang="ru-RU" baseline="0" dirty="0" smtClean="0"/>
                      <a:t> 107,2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-2.76285495011511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599</a:t>
                    </a:r>
                    <a:r>
                      <a:rPr lang="ru-RU" baseline="0" dirty="0" smtClean="0"/>
                      <a:t> 842,3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484192.2</c:v>
                </c:pt>
                <c:pt idx="1">
                  <c:v>412107.2</c:v>
                </c:pt>
                <c:pt idx="2">
                  <c:v>599842.30000000005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9E-2"/>
                  <c:y val="-4.29777436684574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497</a:t>
                    </a:r>
                    <a:r>
                      <a:rPr lang="ru-RU" baseline="0" dirty="0" smtClean="0"/>
                      <a:t> 308,8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593807718479634E-3"/>
                  <c:y val="-5.5257099002302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425 660,0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469135802469133E-2"/>
                  <c:y val="-3.68380660015349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614</a:t>
                    </a:r>
                    <a:r>
                      <a:rPr lang="ru-RU" baseline="0" dirty="0" smtClean="0"/>
                      <a:t> 778,2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497308.8</c:v>
                </c:pt>
                <c:pt idx="1">
                  <c:v>425660</c:v>
                </c:pt>
                <c:pt idx="2">
                  <c:v>614778.19999999995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94"/>
        <c:shape val="cylinder"/>
        <c:axId val="100549376"/>
        <c:axId val="100550912"/>
        <c:axId val="36816640"/>
      </c:bar3DChart>
      <c:catAx>
        <c:axId val="100549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550912"/>
        <c:crosses val="autoZero"/>
        <c:auto val="1"/>
        <c:lblAlgn val="ctr"/>
        <c:lblOffset val="100"/>
        <c:noMultiLvlLbl val="0"/>
      </c:catAx>
      <c:valAx>
        <c:axId val="1005509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00549376"/>
        <c:crosses val="autoZero"/>
        <c:crossBetween val="between"/>
      </c:valAx>
      <c:serAx>
        <c:axId val="36816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550912"/>
        <c:crosses val="autoZero"/>
      </c:ser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dirty="0" smtClean="0"/>
              <a:t>Собственные доходы                       Финансовая</a:t>
            </a:r>
            <a:r>
              <a:rPr lang="ru-RU" baseline="0" dirty="0" smtClean="0"/>
              <a:t> помощь</a:t>
            </a:r>
            <a:endParaRPr lang="ru-RU" dirty="0"/>
          </a:p>
        </c:rich>
      </c:tx>
      <c:layout>
        <c:manualLayout>
          <c:xMode val="edge"/>
          <c:yMode val="edge"/>
          <c:x val="0.13287802566345874"/>
          <c:y val="0.891173950299914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592592592592587E-3"/>
          <c:y val="0.20819842768792884"/>
          <c:w val="0.98302469135802473"/>
          <c:h val="0.6831242736697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116</a:t>
                    </a:r>
                    <a:r>
                      <a:rPr lang="ru-RU" baseline="0" dirty="0" smtClean="0"/>
                      <a:t> 379,1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116379.1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r>
                      <a:rPr lang="ru-RU" baseline="0" dirty="0" smtClean="0"/>
                      <a:t> 787,1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14787.1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  <a:r>
                      <a:rPr lang="ru-RU" baseline="0" dirty="0" smtClean="0"/>
                      <a:t>3 026,0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353026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913152"/>
        <c:axId val="36914688"/>
      </c:barChart>
      <c:catAx>
        <c:axId val="369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914688"/>
        <c:crosses val="autoZero"/>
        <c:auto val="1"/>
        <c:lblAlgn val="ctr"/>
        <c:lblOffset val="100"/>
        <c:noMultiLvlLbl val="0"/>
      </c:catAx>
      <c:valAx>
        <c:axId val="3691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913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500048605035394E-4"/>
          <c:y val="2.1816758766336729E-2"/>
          <c:w val="0.74664357927481284"/>
          <c:h val="0.1683285190534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592542042909"/>
          <c:y val="0.35843432306810707"/>
          <c:w val="0.59625710421406741"/>
          <c:h val="0.432713245749942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0.01733</cdr:y>
    </cdr:from>
    <cdr:to>
      <cdr:x>0.32348</cdr:x>
      <cdr:y>0.15547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90464" y="71710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13 116,6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0.40451</cdr:x>
      <cdr:y>0.10436</cdr:y>
    </cdr:from>
    <cdr:to>
      <cdr:x>0.59549</cdr:x>
      <cdr:y>0.2425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28955" y="431750"/>
          <a:ext cx="1571690" cy="571489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13 552,8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0.745</cdr:x>
      <cdr:y>0</cdr:y>
    </cdr:from>
    <cdr:to>
      <cdr:x>0.93597</cdr:x>
      <cdr:y>0.17399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131024" y="0"/>
          <a:ext cx="1571607" cy="719782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14 935,9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0.31625</cdr:x>
      <cdr:y>0.69962</cdr:y>
    </cdr:from>
    <cdr:to>
      <cdr:x>0.38625</cdr:x>
      <cdr:y>0.77735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259223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0.20125</cdr:x>
      <cdr:y>0.53968</cdr:y>
    </cdr:from>
    <cdr:to>
      <cdr:x>0.31237</cdr:x>
      <cdr:y>0.66962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2448272"/>
          <a:ext cx="914473" cy="589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24%)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0.44624</cdr:x>
      <cdr:y>0.71429</cdr:y>
    </cdr:from>
    <cdr:to>
      <cdr:x>0.55735</cdr:x>
      <cdr:y>0.78562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72408" y="3240360"/>
          <a:ext cx="914391" cy="323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(3,1%)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0.69124</cdr:x>
      <cdr:y>0.14286</cdr:y>
    </cdr:from>
    <cdr:to>
      <cdr:x>0.80235</cdr:x>
      <cdr:y>0.25947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648072"/>
          <a:ext cx="914391" cy="52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(72,9%)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</cdr:x>
      <cdr:y>0.20635</cdr:y>
    </cdr:from>
    <cdr:to>
      <cdr:x>0.40124</cdr:x>
      <cdr:y>0.38127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936104"/>
          <a:ext cx="709721" cy="79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0.53374</cdr:x>
      <cdr:y>0.60246</cdr:y>
    </cdr:from>
    <cdr:to>
      <cdr:x>0.60374</cdr:x>
      <cdr:y>0.7385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92488" y="223224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0.77874</cdr:x>
      <cdr:y>0.19434</cdr:y>
    </cdr:from>
    <cdr:to>
      <cdr:x>0.84874</cdr:x>
      <cdr:y>0.33038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72008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0.83999</cdr:x>
      <cdr:y>2.69889E-7</cdr:y>
    </cdr:from>
    <cdr:to>
      <cdr:x>0.98874</cdr:x>
      <cdr:y>0.15547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1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 </a:t>
          </a:r>
          <a:r>
            <a:rPr lang="ru-RU" sz="2000" dirty="0" err="1" smtClean="0"/>
            <a:t>тыс.руб</a:t>
          </a:r>
          <a:r>
            <a:rPr lang="ru-RU" sz="3600" dirty="0" smtClean="0"/>
            <a:t>.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51E-0E83-4060-868F-40077FF1CC9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5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51E-0E83-4060-868F-40077FF1CC9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5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муниципального района «Забайкальский район», в формате доступном для широкого круга пользователей. В представленной информации отражено положение бюджета муниципального района «Забайкальский район» на предстоящий 2020 год и плановый период 2021 и 2022 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68760"/>
            <a:ext cx="4248472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3211162"/>
              </p:ext>
            </p:extLst>
          </p:nvPr>
        </p:nvGraphicFramePr>
        <p:xfrm>
          <a:off x="323528" y="3429001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564904"/>
            <a:ext cx="38164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 smtClean="0">
                <a:effectLst/>
              </a:rPr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700808"/>
            <a:ext cx="302820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Оборот розничной  торговли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33965856"/>
              </p:ext>
            </p:extLst>
          </p:nvPr>
        </p:nvGraphicFramePr>
        <p:xfrm>
          <a:off x="5076056" y="2204864"/>
          <a:ext cx="3654406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220072" y="3789040"/>
            <a:ext cx="33202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dk1"/>
              </a:solidFill>
              <a:effectLst/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02905555"/>
              </p:ext>
            </p:extLst>
          </p:nvPr>
        </p:nvGraphicFramePr>
        <p:xfrm>
          <a:off x="4355976" y="4005064"/>
          <a:ext cx="439248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района «Забайкальский район» на 2020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программно – целевых методов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653136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района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4149080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30120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02972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«Забайкальский район»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24160"/>
              </p:ext>
            </p:extLst>
          </p:nvPr>
        </p:nvGraphicFramePr>
        <p:xfrm>
          <a:off x="251520" y="2060848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0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0825" y="1052736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собственных доходов районного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2020 год»</a:t>
            </a:r>
          </a:p>
        </p:txBody>
      </p:sp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63874"/>
              </p:ext>
            </p:extLst>
          </p:nvPr>
        </p:nvGraphicFramePr>
        <p:xfrm>
          <a:off x="167746" y="2060848"/>
          <a:ext cx="8593667" cy="45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233544"/>
              </p:ext>
            </p:extLst>
          </p:nvPr>
        </p:nvGraphicFramePr>
        <p:xfrm>
          <a:off x="107504" y="1916832"/>
          <a:ext cx="892899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123975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расходов районного бюджета на 2020 год»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50341"/>
              </p:ext>
            </p:extLst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районного бюджета по программным и непрограммным мероприятиям на 2020 и плановый период 2021 и 2022 годов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422255"/>
              </p:ext>
            </p:extLst>
          </p:nvPr>
        </p:nvGraphicFramePr>
        <p:xfrm>
          <a:off x="251520" y="1988841"/>
          <a:ext cx="8640962" cy="47525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2205"/>
                <a:gridCol w="1770688"/>
                <a:gridCol w="1629034"/>
                <a:gridCol w="1629035"/>
              </a:tblGrid>
              <a:tr h="5220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 , всего: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497 308,8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425 660,0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614 778,2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Программные мероприятия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484 924,9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413 768,9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602 840,8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Непрограммные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12 383,9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11 891,1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11 937,4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19268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Перечень объектов капитального строительства муниципальной собственности муниципального района «Забайкальский район», в которые осуществляются бюджетные инвестиции на 2020 год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78271"/>
              </p:ext>
            </p:extLst>
          </p:nvPr>
        </p:nvGraphicFramePr>
        <p:xfrm>
          <a:off x="1043608" y="1796960"/>
          <a:ext cx="7272807" cy="3792278"/>
        </p:xfrm>
        <a:graphic>
          <a:graphicData uri="http://schemas.openxmlformats.org/drawingml/2006/table">
            <a:tbl>
              <a:tblPr/>
              <a:tblGrid>
                <a:gridCol w="519485"/>
                <a:gridCol w="6753322"/>
              </a:tblGrid>
              <a:tr h="527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Образование, в том числе: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здания МОУ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Харанорская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ООШ»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окон, кровли  в МОУ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Степнинская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ООШ»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кровли в МОУ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Красновеликанская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ООШ»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кровли в МОУ «Билитуйская СОШ»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и замена кровли в МДОУ детский сад № 1 «Солнышко»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71745" algn="r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спортивной площадки в сельском поселении «Билитуйское»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спортивной площадки в сельском поселении «Степное»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здания клуба в сельском поселении «Абагайтуйское»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МУК МКДЦ  в сельском поселении «Билитуйское»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клуба МУК ИБДЦ «Камертон»  в сельском поселении «Даурское»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1211"/>
            <a:ext cx="9036496" cy="36754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программ в 2020 году и плановом периоде 2021 и 2022 годах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333684"/>
              </p:ext>
            </p:extLst>
          </p:nvPr>
        </p:nvGraphicFramePr>
        <p:xfrm>
          <a:off x="35496" y="1196754"/>
          <a:ext cx="9108503" cy="566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6889"/>
                <a:gridCol w="717204"/>
                <a:gridCol w="717204"/>
                <a:gridCol w="717206"/>
              </a:tblGrid>
              <a:tr h="279206"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  <a:endParaRPr lang="ru-RU" sz="1100" b="0" dirty="0"/>
                    </a:p>
                  </a:txBody>
                  <a:tcPr/>
                </a:tc>
              </a:tr>
              <a:tr h="411683">
                <a:tc>
                  <a:txBody>
                    <a:bodyPr/>
                    <a:lstStyle/>
                    <a:p>
                      <a:pPr algn="l" defTabSz="720000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муниципального района «Забайкальский район» на 2020-2026 годы» 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21 173,5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21 144,0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146,5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собственностью муниципального района «Забайкальский район» (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2020-2026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38553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информационного общества и формирование электронного правительства в муниципальном районе «Забайкальский район» 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marL="0" marR="0" indent="0" algn="l" defTabSz="7200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Развитие культуры муниципального района «Забайкальский район» (2020-2026 годы)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38553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Развитие сельского хозяйства и регулирование рынков сельскохозяйственной продукции, сырья и продовольствия (2020-2026 годы)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(2020-2026 годы)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185 865,5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 муниципального района «Забайкальский район»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41 656,0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42 094,5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38 042,7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Социальная поддержка граждан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регулирование территориального развития муниципального района «Забайкальский район»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муниципальном районе «Забайкальский район»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7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территорий от чрезвычайных ситуаций, обеспечение пожарной безопасности и безопасности людей на водных объектах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570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муниципального района "Забайкальский район"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514729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46590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Противодействие злоупотреблению наркотиками, их незаконному обороту, алкоголизации населения и табакокурению в муниципальном районе «Забайкальский район»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38553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  <a:tabLst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Развитие дошкольного образования в муниципальном районе «Забайкальский район»(2020-2026 годы)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120 365,1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107 619,5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110 182,7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53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247 778,8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192 955,0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197 297,5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>
            <a:off x="0" y="429"/>
            <a:ext cx="9144000" cy="9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404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1211"/>
            <a:ext cx="9036496" cy="36754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программ в 2020 году и плановом периоде 2021 и 2022 годах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225569"/>
              </p:ext>
            </p:extLst>
          </p:nvPr>
        </p:nvGraphicFramePr>
        <p:xfrm>
          <a:off x="-11742" y="1268760"/>
          <a:ext cx="9108506" cy="1672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8264"/>
                <a:gridCol w="720080"/>
                <a:gridCol w="720080"/>
                <a:gridCol w="720082"/>
              </a:tblGrid>
              <a:tr h="384584"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  <a:endParaRPr lang="ru-RU" sz="1100" b="0" dirty="0"/>
                    </a:p>
                  </a:txBody>
                  <a:tcPr/>
                </a:tc>
              </a:tr>
              <a:tr h="248075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муниципального района "Забайкальский район" (2020-2026 годы)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27 456,7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26 615,8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26 728,9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15 563,4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12 408,7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12 835,6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3473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Развитие малого и среднего предпринимательства на территории муниципального района «Забайкальский район»" на 2020-2026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30">
                <a:tc>
                  <a:txBody>
                    <a:bodyPr/>
                    <a:lstStyle/>
                    <a:p>
                      <a:pPr marL="0" marR="0" indent="0" algn="l" defTabSz="7200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defTabSz="720000" fontAlgn="b">
                        <a:spcBef>
                          <a:spcPts val="0"/>
                        </a:spcBef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484 924,9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413 768,9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602 840,8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>
            <a:off x="0" y="429"/>
            <a:ext cx="9144000" cy="9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6290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муниципального района «Забайкальский район» </a:t>
            </a:r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муниципального района «Забайкальский район» </a:t>
            </a:r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324" y="1885469"/>
            <a:ext cx="6715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Забайкальском районе функционирует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учреждений, удовлетворяющее запросы граждан на образование, в которых обучается  более  3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015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и 1 ведомственного детских садов,  с численностью 1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119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ребенка. 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5 учреждениях  Забайкальского района дополнительного образования занимаются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506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1000 детей ежегодно планируется направить в  загородные оздоровительные, санаторные оздоровительные, оздоровительные с дневным пребыванием и палаточные лагеря.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7" name="Рисунок 6" descr="content_school-ur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05361"/>
            <a:ext cx="5400600" cy="24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y-s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96784"/>
            <a:ext cx="2339753" cy="177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 Забайкальск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Начальник бюджетного отдела : Рахманова Анна Владимировна 8 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муниципального</a:t>
            </a:r>
            <a:r>
              <a:rPr kumimoji="0" lang="ru-RU" sz="2000" b="1" i="0" strike="noStrike" kern="1200" cap="none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«Забайкальский район»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1132200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48456445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368152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3 квартал 201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9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года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11 942,04руб.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9468450"/>
              </p:ext>
            </p:extLst>
          </p:nvPr>
        </p:nvGraphicFramePr>
        <p:xfrm>
          <a:off x="185814" y="2608679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1695</Words>
  <Application>Microsoft Office PowerPoint</Application>
  <PresentationFormat>Экран (4:3)</PresentationFormat>
  <Paragraphs>309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</vt:lpstr>
      <vt:lpstr>Доходы бюджета муниципального района  «Забайкальский район» на 2020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в 2020 году и плановом периоде 2021 и 2022 годах     (тыс. руб.)</vt:lpstr>
      <vt:lpstr>Реализация муниципальных программ в 2020 году и плановом периоде 2021 и 2022 годах     (тыс. руб.)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288</cp:revision>
  <cp:lastPrinted>2020-01-16T12:30:36Z</cp:lastPrinted>
  <dcterms:created xsi:type="dcterms:W3CDTF">2015-12-08T06:00:19Z</dcterms:created>
  <dcterms:modified xsi:type="dcterms:W3CDTF">2020-01-20T06:56:41Z</dcterms:modified>
</cp:coreProperties>
</file>